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9" r:id="rId4"/>
  </p:sldIdLst>
  <p:sldSz cx="6858000" cy="9906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FF"/>
    <a:srgbClr val="017FFE"/>
    <a:srgbClr val="00638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2525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1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5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4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7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3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0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9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1E1F8-1BCF-48FF-B9E2-2A73FE410E91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1143-AD07-4E0B-8DE8-8F7249265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1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圖片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8" r="-94" b="1320"/>
          <a:stretch/>
        </p:blipFill>
        <p:spPr>
          <a:xfrm>
            <a:off x="-498362" y="337357"/>
            <a:ext cx="7815404" cy="4026583"/>
          </a:xfrm>
          <a:prstGeom prst="rect">
            <a:avLst/>
          </a:prstGeom>
          <a:effectLst>
            <a:glow>
              <a:schemeClr val="accent1">
                <a:alpha val="66000"/>
              </a:schemeClr>
            </a:glow>
            <a:softEdge rad="355600"/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436711" y="1649232"/>
            <a:ext cx="7692101" cy="1851058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冷泉港生技 </a:t>
            </a:r>
            <a:r>
              <a:rPr lang="en-US" altLang="zh-TW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Cold Spring Biotech</a:t>
            </a:r>
            <a:br>
              <a:rPr lang="en-US" altLang="zh-TW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CSB </a:t>
            </a:r>
            <a:r>
              <a:rPr 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COVID-19 Ag </a:t>
            </a:r>
            <a:r>
              <a:rPr lang="en-US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Rapid Test</a:t>
            </a:r>
            <a:br>
              <a:rPr lang="en-US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抗原</a:t>
            </a:r>
            <a:r>
              <a:rPr lang="zh-TW" altLang="en-US" sz="2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快篩試劑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8285924"/>
            <a:ext cx="7797113" cy="2433022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高靈敏度、高準確度，便利迅速。</a:t>
            </a:r>
            <a:endParaRPr lang="en-US" altLang="zh-TW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在採樣的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分鐘內，快速得知病人感染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與否。</a:t>
            </a:r>
            <a:endParaRPr lang="en-US" altLang="zh-TW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膠體金標示側向流體快篩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試劑</a:t>
            </a:r>
            <a:endParaRPr lang="en-US" altLang="zh-TW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偵測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新型冠狀病毒的核鞘蛋白 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蛋白</a:t>
            </a:r>
            <a:r>
              <a:rPr lang="zh-TW" altLang="en-US" sz="16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抗原。</a:t>
            </a:r>
            <a:endParaRPr lang="en-US" altLang="zh-TW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TFDA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EUA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以及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CE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申請中。</a:t>
            </a:r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altLang="zh-TW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lang="en-US" altLang="zh-TW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lang="en-US" altLang="zh-TW" sz="16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/>
            <a:endParaRPr lang="en-US" sz="1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-19661" y="3786919"/>
            <a:ext cx="6858000" cy="70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CSB SARS-COV-2 Ag Rapid Test </a:t>
            </a:r>
            <a:r>
              <a:rPr lang="zh-TW" altLang="en-US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抗原</a:t>
            </a:r>
            <a:r>
              <a:rPr lang="zh-TW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快篩試劑</a:t>
            </a:r>
            <a:endParaRPr lang="en-US" dirty="0"/>
          </a:p>
        </p:txBody>
      </p:sp>
      <p:sp>
        <p:nvSpPr>
          <p:cNvPr id="52" name="矩形 51"/>
          <p:cNvSpPr/>
          <p:nvPr/>
        </p:nvSpPr>
        <p:spPr>
          <a:xfrm>
            <a:off x="4586989" y="478526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產品特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色</a:t>
            </a:r>
            <a:endParaRPr 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3527642" y="6221622"/>
            <a:ext cx="88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迅速</a:t>
            </a:r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700933" y="6229694"/>
            <a:ext cx="88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便利</a:t>
            </a:r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854236" y="6233810"/>
            <a:ext cx="88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準確</a:t>
            </a:r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858352" y="7440946"/>
            <a:ext cx="88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穩定</a:t>
            </a:r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738005" y="7440384"/>
            <a:ext cx="88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專業</a:t>
            </a:r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314382" y="7414570"/>
            <a:ext cx="132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室溫保存</a:t>
            </a:r>
            <a:endParaRPr lang="en-US" dirty="0"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589427" y="5443147"/>
            <a:ext cx="3075632" cy="1979495"/>
            <a:chOff x="3058085" y="5752068"/>
            <a:chExt cx="3075632" cy="1979495"/>
          </a:xfrm>
        </p:grpSpPr>
        <p:sp>
          <p:nvSpPr>
            <p:cNvPr id="53" name="橢圓 52"/>
            <p:cNvSpPr/>
            <p:nvPr/>
          </p:nvSpPr>
          <p:spPr>
            <a:xfrm>
              <a:off x="3058085" y="5752069"/>
              <a:ext cx="778476" cy="778475"/>
            </a:xfrm>
            <a:prstGeom prst="ellipse">
              <a:avLst/>
            </a:prstGeom>
            <a:solidFill>
              <a:srgbClr val="008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橢圓 56"/>
            <p:cNvSpPr/>
            <p:nvPr/>
          </p:nvSpPr>
          <p:spPr>
            <a:xfrm>
              <a:off x="4206663" y="5752069"/>
              <a:ext cx="778476" cy="778475"/>
            </a:xfrm>
            <a:prstGeom prst="ellipse">
              <a:avLst/>
            </a:prstGeom>
            <a:solidFill>
              <a:srgbClr val="008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橢圓 57"/>
            <p:cNvSpPr/>
            <p:nvPr/>
          </p:nvSpPr>
          <p:spPr>
            <a:xfrm>
              <a:off x="5355241" y="5752068"/>
              <a:ext cx="778476" cy="778475"/>
            </a:xfrm>
            <a:prstGeom prst="ellipse">
              <a:avLst/>
            </a:prstGeom>
            <a:solidFill>
              <a:srgbClr val="008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橢圓 58"/>
            <p:cNvSpPr/>
            <p:nvPr/>
          </p:nvSpPr>
          <p:spPr>
            <a:xfrm>
              <a:off x="3058085" y="6953088"/>
              <a:ext cx="778476" cy="778475"/>
            </a:xfrm>
            <a:prstGeom prst="ellipse">
              <a:avLst/>
            </a:prstGeom>
            <a:solidFill>
              <a:srgbClr val="008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1" name="橢圓 60"/>
            <p:cNvSpPr/>
            <p:nvPr/>
          </p:nvSpPr>
          <p:spPr>
            <a:xfrm>
              <a:off x="4206663" y="6953088"/>
              <a:ext cx="778476" cy="778475"/>
            </a:xfrm>
            <a:prstGeom prst="ellipse">
              <a:avLst/>
            </a:prstGeom>
            <a:solidFill>
              <a:srgbClr val="008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62" name="橢圓 61"/>
            <p:cNvSpPr/>
            <p:nvPr/>
          </p:nvSpPr>
          <p:spPr>
            <a:xfrm>
              <a:off x="5352022" y="6953087"/>
              <a:ext cx="778476" cy="778475"/>
            </a:xfrm>
            <a:prstGeom prst="ellipse">
              <a:avLst/>
            </a:prstGeom>
            <a:solidFill>
              <a:srgbClr val="0080FF"/>
            </a:solidFill>
            <a:ln>
              <a:solidFill>
                <a:srgbClr val="017F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Microsoft YaHei Light" panose="020B0502040204020203" pitchFamily="34" charset="-122"/>
                <a:ea typeface="Microsoft YaHei Light" panose="020B0502040204020203" pitchFamily="34" charset="-122"/>
              </a:endParaRPr>
            </a:p>
          </p:txBody>
        </p:sp>
        <p:sp>
          <p:nvSpPr>
            <p:cNvPr id="5" name="流程圖: 接點 4"/>
            <p:cNvSpPr/>
            <p:nvPr/>
          </p:nvSpPr>
          <p:spPr>
            <a:xfrm>
              <a:off x="3316604" y="5960570"/>
              <a:ext cx="413738" cy="413948"/>
            </a:xfrm>
            <a:prstGeom prst="flowChartConnector">
              <a:avLst/>
            </a:prstGeom>
            <a:solidFill>
              <a:srgbClr val="008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直線接點 6"/>
            <p:cNvCxnSpPr/>
            <p:nvPr/>
          </p:nvCxnSpPr>
          <p:spPr>
            <a:xfrm flipV="1">
              <a:off x="3520752" y="6003156"/>
              <a:ext cx="0" cy="1677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flipH="1" flipV="1">
              <a:off x="3517080" y="6160854"/>
              <a:ext cx="101959" cy="1184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>
              <a:off x="3180224" y="6065257"/>
              <a:ext cx="86945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>
              <a:off x="3151418" y="6161954"/>
              <a:ext cx="116199" cy="14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3112424" y="6264093"/>
              <a:ext cx="155196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笑臉 43"/>
            <p:cNvSpPr/>
            <p:nvPr/>
          </p:nvSpPr>
          <p:spPr>
            <a:xfrm>
              <a:off x="4380117" y="5964851"/>
              <a:ext cx="431563" cy="413948"/>
            </a:xfrm>
            <a:prstGeom prst="smileyFace">
              <a:avLst/>
            </a:prstGeom>
            <a:solidFill>
              <a:srgbClr val="008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流程圖: 接點 63"/>
            <p:cNvSpPr/>
            <p:nvPr/>
          </p:nvSpPr>
          <p:spPr>
            <a:xfrm>
              <a:off x="5453743" y="5872153"/>
              <a:ext cx="575410" cy="577304"/>
            </a:xfrm>
            <a:prstGeom prst="flowChartConnector">
              <a:avLst/>
            </a:prstGeom>
            <a:solidFill>
              <a:srgbClr val="008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流程圖: 接點 59"/>
            <p:cNvSpPr/>
            <p:nvPr/>
          </p:nvSpPr>
          <p:spPr>
            <a:xfrm>
              <a:off x="5537287" y="5949683"/>
              <a:ext cx="413738" cy="413948"/>
            </a:xfrm>
            <a:prstGeom prst="flowChartConnector">
              <a:avLst/>
            </a:prstGeom>
            <a:solidFill>
              <a:srgbClr val="0080FF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加號 44"/>
            <p:cNvSpPr/>
            <p:nvPr/>
          </p:nvSpPr>
          <p:spPr>
            <a:xfrm>
              <a:off x="5586721" y="6021101"/>
              <a:ext cx="281798" cy="267019"/>
            </a:xfrm>
            <a:prstGeom prst="mathPlus">
              <a:avLst/>
            </a:prstGeom>
            <a:solidFill>
              <a:srgbClr val="008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65" t="59279" r="10450" b="30306"/>
            <a:stretch/>
          </p:blipFill>
          <p:spPr>
            <a:xfrm>
              <a:off x="5495933" y="7089849"/>
              <a:ext cx="507567" cy="507567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3" t="61355" r="29849" b="30948"/>
            <a:stretch/>
          </p:blipFill>
          <p:spPr>
            <a:xfrm>
              <a:off x="4350526" y="7149887"/>
              <a:ext cx="473971" cy="400091"/>
            </a:xfrm>
            <a:prstGeom prst="rect">
              <a:avLst/>
            </a:prstGeom>
          </p:spPr>
        </p:pic>
        <p:pic>
          <p:nvPicPr>
            <p:cNvPr id="31" name="內容版面配置區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09" t="28329" r="11040" b="61008"/>
            <a:stretch/>
          </p:blipFill>
          <p:spPr>
            <a:xfrm>
              <a:off x="3239221" y="7080725"/>
              <a:ext cx="384475" cy="519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2" y="6175888"/>
            <a:ext cx="3829467" cy="177857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16854" y="113970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B0F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快篩試片使用步驟</a:t>
            </a:r>
            <a:endParaRPr lang="en-US" sz="2800" dirty="0">
              <a:solidFill>
                <a:srgbClr val="00B0F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46042" y="7609669"/>
            <a:ext cx="1437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實際結果</a:t>
            </a:r>
            <a:endParaRPr lang="en-US" altLang="zh-TW" sz="12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02387" y="7651860"/>
            <a:ext cx="3513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陽性                  陰性                            無效  </a:t>
            </a:r>
            <a:endParaRPr 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9326" y="5902631"/>
            <a:ext cx="22223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陰性          陽性    </a:t>
            </a:r>
            <a:r>
              <a:rPr lang="en-US" altLang="zh-TW" sz="12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sz="1200" dirty="0"/>
          </a:p>
        </p:txBody>
      </p:sp>
      <p:pic>
        <p:nvPicPr>
          <p:cNvPr id="51" name="圖片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42" y="6176716"/>
            <a:ext cx="1437290" cy="1430697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-2282" y="0"/>
            <a:ext cx="6858000" cy="704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157478" y="2631263"/>
            <a:ext cx="6575997" cy="1541157"/>
            <a:chOff x="0" y="2890704"/>
            <a:chExt cx="6575997" cy="1541157"/>
          </a:xfrm>
        </p:grpSpPr>
        <p:sp>
          <p:nvSpPr>
            <p:cNvPr id="7" name="文字方塊 6"/>
            <p:cNvSpPr txBox="1"/>
            <p:nvPr/>
          </p:nvSpPr>
          <p:spPr>
            <a:xfrm>
              <a:off x="0" y="3949124"/>
              <a:ext cx="24981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      樣品收集以鼻咽部採樣</a:t>
              </a:r>
              <a:endPara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560409" y="2890704"/>
              <a:ext cx="5605950" cy="1057627"/>
              <a:chOff x="191135" y="6717679"/>
              <a:chExt cx="3623115" cy="643403"/>
            </a:xfrm>
            <a:noFill/>
          </p:grpSpPr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4"/>
              <a:srcRect l="66306" t="37561" r="19640" b="45782"/>
              <a:stretch/>
            </p:blipFill>
            <p:spPr>
              <a:xfrm>
                <a:off x="191135" y="6717679"/>
                <a:ext cx="963828" cy="642551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</p:pic>
          <p:sp>
            <p:nvSpPr>
              <p:cNvPr id="14" name="向右箭號 13"/>
              <p:cNvSpPr/>
              <p:nvPr/>
            </p:nvSpPr>
            <p:spPr>
              <a:xfrm>
                <a:off x="1222759" y="6943899"/>
                <a:ext cx="220714" cy="223871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514081" y="6717679"/>
                <a:ext cx="963828" cy="642551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群組 15"/>
              <p:cNvGrpSpPr/>
              <p:nvPr/>
            </p:nvGrpSpPr>
            <p:grpSpPr>
              <a:xfrm>
                <a:off x="1728634" y="6744411"/>
                <a:ext cx="534721" cy="550221"/>
                <a:chOff x="2750687" y="4113603"/>
                <a:chExt cx="534721" cy="550221"/>
              </a:xfrm>
              <a:grpFill/>
            </p:grpSpPr>
            <p:grpSp>
              <p:nvGrpSpPr>
                <p:cNvPr id="31" name="群組 30"/>
                <p:cNvGrpSpPr/>
                <p:nvPr/>
              </p:nvGrpSpPr>
              <p:grpSpPr>
                <a:xfrm>
                  <a:off x="2750687" y="4405225"/>
                  <a:ext cx="48491" cy="256309"/>
                  <a:chOff x="2500612" y="4398818"/>
                  <a:chExt cx="48491" cy="256309"/>
                </a:xfrm>
                <a:grpFill/>
              </p:grpSpPr>
              <p:sp>
                <p:nvSpPr>
                  <p:cNvPr id="49" name="圓柱 48"/>
                  <p:cNvSpPr/>
                  <p:nvPr/>
                </p:nvSpPr>
                <p:spPr>
                  <a:xfrm>
                    <a:off x="2500612" y="4398818"/>
                    <a:ext cx="48491" cy="256309"/>
                  </a:xfrm>
                  <a:prstGeom prst="can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圓柱 49"/>
                  <p:cNvSpPr/>
                  <p:nvPr/>
                </p:nvSpPr>
                <p:spPr>
                  <a:xfrm>
                    <a:off x="2500612" y="4551218"/>
                    <a:ext cx="48491" cy="103909"/>
                  </a:xfrm>
                  <a:prstGeom prst="can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" name="群組 31"/>
                <p:cNvGrpSpPr/>
                <p:nvPr/>
              </p:nvGrpSpPr>
              <p:grpSpPr>
                <a:xfrm>
                  <a:off x="2758930" y="4113603"/>
                  <a:ext cx="32003" cy="273644"/>
                  <a:chOff x="2148701" y="4011930"/>
                  <a:chExt cx="32003" cy="273644"/>
                </a:xfrm>
                <a:grpFill/>
              </p:grpSpPr>
              <p:cxnSp>
                <p:nvCxnSpPr>
                  <p:cNvPr id="47" name="直線接點 46"/>
                  <p:cNvCxnSpPr/>
                  <p:nvPr/>
                </p:nvCxnSpPr>
                <p:spPr>
                  <a:xfrm flipH="1">
                    <a:off x="2163560" y="4011930"/>
                    <a:ext cx="1142" cy="238125"/>
                  </a:xfrm>
                  <a:prstGeom prst="line">
                    <a:avLst/>
                  </a:prstGeom>
                  <a:grpFill/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8" name="橢圓 47"/>
                  <p:cNvSpPr>
                    <a:spLocks noChangeAspect="1"/>
                  </p:cNvSpPr>
                  <p:nvPr/>
                </p:nvSpPr>
                <p:spPr>
                  <a:xfrm>
                    <a:off x="2148701" y="4250055"/>
                    <a:ext cx="32003" cy="35519"/>
                  </a:xfrm>
                  <a:prstGeom prst="ellipse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群組 32"/>
                <p:cNvGrpSpPr/>
                <p:nvPr/>
              </p:nvGrpSpPr>
              <p:grpSpPr>
                <a:xfrm>
                  <a:off x="3236917" y="4407515"/>
                  <a:ext cx="48491" cy="256309"/>
                  <a:chOff x="2500612" y="4398818"/>
                  <a:chExt cx="48491" cy="256309"/>
                </a:xfrm>
                <a:grpFill/>
              </p:grpSpPr>
              <p:sp>
                <p:nvSpPr>
                  <p:cNvPr id="45" name="圓柱 44"/>
                  <p:cNvSpPr/>
                  <p:nvPr/>
                </p:nvSpPr>
                <p:spPr>
                  <a:xfrm>
                    <a:off x="2500612" y="4398818"/>
                    <a:ext cx="48491" cy="256309"/>
                  </a:xfrm>
                  <a:prstGeom prst="can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圓柱 45"/>
                  <p:cNvSpPr/>
                  <p:nvPr/>
                </p:nvSpPr>
                <p:spPr>
                  <a:xfrm>
                    <a:off x="2500612" y="4551218"/>
                    <a:ext cx="48491" cy="103909"/>
                  </a:xfrm>
                  <a:prstGeom prst="can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" name="群組 33"/>
                <p:cNvGrpSpPr/>
                <p:nvPr/>
              </p:nvGrpSpPr>
              <p:grpSpPr>
                <a:xfrm>
                  <a:off x="2993802" y="4364747"/>
                  <a:ext cx="48491" cy="296787"/>
                  <a:chOff x="2827451" y="4363189"/>
                  <a:chExt cx="48491" cy="296787"/>
                </a:xfrm>
                <a:grpFill/>
              </p:grpSpPr>
              <p:grpSp>
                <p:nvGrpSpPr>
                  <p:cNvPr id="39" name="群組 38"/>
                  <p:cNvGrpSpPr/>
                  <p:nvPr/>
                </p:nvGrpSpPr>
                <p:grpSpPr>
                  <a:xfrm>
                    <a:off x="2827451" y="4403667"/>
                    <a:ext cx="48491" cy="256309"/>
                    <a:chOff x="2500612" y="4398818"/>
                    <a:chExt cx="48491" cy="256309"/>
                  </a:xfrm>
                  <a:grpFill/>
                </p:grpSpPr>
                <p:sp>
                  <p:nvSpPr>
                    <p:cNvPr id="43" name="圓柱 42"/>
                    <p:cNvSpPr/>
                    <p:nvPr/>
                  </p:nvSpPr>
                  <p:spPr>
                    <a:xfrm>
                      <a:off x="2500612" y="4398818"/>
                      <a:ext cx="48491" cy="256309"/>
                    </a:xfrm>
                    <a:prstGeom prst="can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圓柱 43"/>
                    <p:cNvSpPr/>
                    <p:nvPr/>
                  </p:nvSpPr>
                  <p:spPr>
                    <a:xfrm>
                      <a:off x="2500612" y="4551218"/>
                      <a:ext cx="48491" cy="103909"/>
                    </a:xfrm>
                    <a:prstGeom prst="can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" name="群組 39"/>
                  <p:cNvGrpSpPr/>
                  <p:nvPr/>
                </p:nvGrpSpPr>
                <p:grpSpPr>
                  <a:xfrm>
                    <a:off x="2836230" y="4363189"/>
                    <a:ext cx="32003" cy="273644"/>
                    <a:chOff x="2150606" y="4011930"/>
                    <a:chExt cx="32003" cy="273644"/>
                  </a:xfrm>
                  <a:grpFill/>
                </p:grpSpPr>
                <p:cxnSp>
                  <p:nvCxnSpPr>
                    <p:cNvPr id="41" name="直線接點 40"/>
                    <p:cNvCxnSpPr/>
                    <p:nvPr/>
                  </p:nvCxnSpPr>
                  <p:spPr>
                    <a:xfrm flipH="1">
                      <a:off x="2165465" y="4011930"/>
                      <a:ext cx="1142" cy="238125"/>
                    </a:xfrm>
                    <a:prstGeom prst="line">
                      <a:avLst/>
                    </a:prstGeom>
                    <a:grpFill/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2" name="橢圓 41"/>
                    <p:cNvSpPr>
                      <a:spLocks noChangeAspect="1"/>
                    </p:cNvSpPr>
                    <p:nvPr/>
                  </p:nvSpPr>
                  <p:spPr>
                    <a:xfrm>
                      <a:off x="2150606" y="4250055"/>
                      <a:ext cx="32003" cy="3551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35" name="等腰三角形 34"/>
                <p:cNvSpPr/>
                <p:nvPr/>
              </p:nvSpPr>
              <p:spPr>
                <a:xfrm>
                  <a:off x="3236917" y="4300605"/>
                  <a:ext cx="45719" cy="45719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向右箭號 35"/>
                <p:cNvSpPr/>
                <p:nvPr/>
              </p:nvSpPr>
              <p:spPr>
                <a:xfrm>
                  <a:off x="2863215" y="4507230"/>
                  <a:ext cx="81915" cy="45719"/>
                </a:xfrm>
                <a:prstGeom prst="rightArrow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向右箭號 36"/>
                <p:cNvSpPr/>
                <p:nvPr/>
              </p:nvSpPr>
              <p:spPr>
                <a:xfrm>
                  <a:off x="3098796" y="4507230"/>
                  <a:ext cx="81915" cy="45719"/>
                </a:xfrm>
                <a:prstGeom prst="rightArrow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向下箭號 37"/>
                <p:cNvSpPr/>
                <p:nvPr/>
              </p:nvSpPr>
              <p:spPr>
                <a:xfrm>
                  <a:off x="3237790" y="4354060"/>
                  <a:ext cx="45719" cy="45719"/>
                </a:xfrm>
                <a:prstGeom prst="downArrow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矩形 16"/>
              <p:cNvSpPr/>
              <p:nvPr/>
            </p:nvSpPr>
            <p:spPr>
              <a:xfrm>
                <a:off x="2850422" y="6718531"/>
                <a:ext cx="963828" cy="642551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向右箭號 17"/>
              <p:cNvSpPr/>
              <p:nvPr/>
            </p:nvSpPr>
            <p:spPr>
              <a:xfrm>
                <a:off x="2538234" y="6941995"/>
                <a:ext cx="220714" cy="223871"/>
              </a:xfrm>
              <a:prstGeom prst="rightArrow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群組 18"/>
              <p:cNvGrpSpPr/>
              <p:nvPr/>
            </p:nvGrpSpPr>
            <p:grpSpPr>
              <a:xfrm>
                <a:off x="3086127" y="6791196"/>
                <a:ext cx="48491" cy="345470"/>
                <a:chOff x="2929715" y="6867400"/>
                <a:chExt cx="48491" cy="345470"/>
              </a:xfrm>
              <a:grpFill/>
            </p:grpSpPr>
            <p:grpSp>
              <p:nvGrpSpPr>
                <p:cNvPr id="26" name="群組 25"/>
                <p:cNvGrpSpPr/>
                <p:nvPr/>
              </p:nvGrpSpPr>
              <p:grpSpPr>
                <a:xfrm>
                  <a:off x="2929715" y="6867400"/>
                  <a:ext cx="48491" cy="256309"/>
                  <a:chOff x="2500612" y="4398818"/>
                  <a:chExt cx="48491" cy="256309"/>
                </a:xfrm>
                <a:grpFill/>
              </p:grpSpPr>
              <p:sp>
                <p:nvSpPr>
                  <p:cNvPr id="29" name="圓柱 28"/>
                  <p:cNvSpPr/>
                  <p:nvPr/>
                </p:nvSpPr>
                <p:spPr>
                  <a:xfrm>
                    <a:off x="2500612" y="4398818"/>
                    <a:ext cx="48491" cy="256309"/>
                  </a:xfrm>
                  <a:prstGeom prst="can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圓柱 29"/>
                  <p:cNvSpPr/>
                  <p:nvPr/>
                </p:nvSpPr>
                <p:spPr>
                  <a:xfrm>
                    <a:off x="2500612" y="4551218"/>
                    <a:ext cx="48491" cy="103909"/>
                  </a:xfrm>
                  <a:prstGeom prst="can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7" name="等腰三角形 26"/>
                <p:cNvSpPr/>
                <p:nvPr/>
              </p:nvSpPr>
              <p:spPr>
                <a:xfrm rot="10800000">
                  <a:off x="2929715" y="7110992"/>
                  <a:ext cx="45719" cy="45719"/>
                </a:xfrm>
                <a:prstGeom prst="triangl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淚滴形 27"/>
                <p:cNvSpPr>
                  <a:spLocks noChangeAspect="1"/>
                </p:cNvSpPr>
                <p:nvPr/>
              </p:nvSpPr>
              <p:spPr>
                <a:xfrm rot="19011733">
                  <a:off x="2939085" y="7185977"/>
                  <a:ext cx="26624" cy="26893"/>
                </a:xfrm>
                <a:prstGeom prst="teardrop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>
                <a:off x="3024988" y="7146430"/>
                <a:ext cx="483494" cy="135848"/>
                <a:chOff x="3257601" y="6986006"/>
                <a:chExt cx="483494" cy="135848"/>
              </a:xfrm>
              <a:grpFill/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3257601" y="6986006"/>
                  <a:ext cx="483494" cy="135848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3411552" y="7027862"/>
                  <a:ext cx="303847" cy="45719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橢圓 24"/>
                <p:cNvSpPr/>
                <p:nvPr/>
              </p:nvSpPr>
              <p:spPr>
                <a:xfrm>
                  <a:off x="3299417" y="7022066"/>
                  <a:ext cx="81824" cy="56147"/>
                </a:xfrm>
                <a:prstGeom prst="ellipse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1" name="直線接點 20"/>
              <p:cNvCxnSpPr>
                <a:endCxn id="22" idx="2"/>
              </p:cNvCxnSpPr>
              <p:nvPr/>
            </p:nvCxnSpPr>
            <p:spPr>
              <a:xfrm flipV="1">
                <a:off x="235636" y="7106710"/>
                <a:ext cx="367278" cy="3046"/>
              </a:xfrm>
              <a:prstGeom prst="line">
                <a:avLst/>
              </a:prstGeom>
              <a:grpFill/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橢圓 21"/>
              <p:cNvSpPr>
                <a:spLocks noChangeAspect="1"/>
              </p:cNvSpPr>
              <p:nvPr/>
            </p:nvSpPr>
            <p:spPr>
              <a:xfrm rot="-600000">
                <a:off x="602671" y="7086171"/>
                <a:ext cx="32003" cy="35519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文字方塊 52"/>
            <p:cNvSpPr txBox="1"/>
            <p:nvPr/>
          </p:nvSpPr>
          <p:spPr>
            <a:xfrm>
              <a:off x="2453859" y="3967949"/>
              <a:ext cx="19822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將樣品</a:t>
              </a:r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與</a:t>
              </a:r>
              <a:r>
                <a:rPr lang="zh-TW" altLang="en-US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緩衝液混</a:t>
              </a:r>
              <a:r>
                <a:rPr lang="zh-TW" altLang="en-US" sz="1200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合</a:t>
              </a:r>
              <a:r>
                <a:rPr lang="zh-TW" altLang="en-US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均勻</a:t>
              </a:r>
              <a:endPara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54" name="文字方塊 53"/>
            <p:cNvSpPr txBox="1"/>
            <p:nvPr/>
          </p:nvSpPr>
          <p:spPr>
            <a:xfrm>
              <a:off x="4669442" y="3970196"/>
              <a:ext cx="19065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將樣品滴入快篩片，                                                                                                         </a:t>
              </a:r>
              <a:r>
                <a:rPr lang="en-US" altLang="zh-TW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15</a:t>
              </a:r>
              <a:r>
                <a:rPr lang="zh-TW" altLang="en-US" sz="1200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分鐘內觀察結果</a:t>
              </a:r>
              <a:endParaRPr lang="en-US" sz="12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55" name="矩形 54"/>
          <p:cNvSpPr/>
          <p:nvPr/>
        </p:nvSpPr>
        <p:spPr>
          <a:xfrm>
            <a:off x="1882079" y="517983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00B0F0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快篩試片結果判讀</a:t>
            </a:r>
            <a:endParaRPr lang="en-US" sz="2800" dirty="0">
              <a:solidFill>
                <a:srgbClr val="00B0F0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214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28"/>
            <a:ext cx="6858000" cy="4061085"/>
          </a:xfrm>
          <a:prstGeom prst="rect">
            <a:avLst/>
          </a:prstGeom>
        </p:spPr>
      </p:pic>
      <p:sp>
        <p:nvSpPr>
          <p:cNvPr id="48" name="文字方塊 47"/>
          <p:cNvSpPr txBox="1"/>
          <p:nvPr/>
        </p:nvSpPr>
        <p:spPr>
          <a:xfrm>
            <a:off x="0" y="4602914"/>
            <a:ext cx="6858000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產品規格</a:t>
            </a:r>
            <a:endParaRPr lang="en-US" altLang="zh-TW" sz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偵測標的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新冠 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抗原</a:t>
            </a:r>
            <a:endParaRPr lang="en-US" altLang="zh-TW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呈色方式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膠體金</a:t>
            </a:r>
            <a:endParaRPr lang="en-US" altLang="zh-TW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使用時間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15</a:t>
            </a:r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分鐘</a:t>
            </a:r>
            <a:endParaRPr lang="en-US" altLang="zh-TW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保存期限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24</a:t>
            </a:r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個月</a:t>
            </a:r>
            <a:endParaRPr lang="en-US" altLang="zh-TW" sz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使用溫度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4~30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ºC</a:t>
            </a:r>
          </a:p>
          <a:p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樣品體積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TW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0.1</a:t>
            </a:r>
            <a:r>
              <a:rPr lang="zh-TW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ml (5</a:t>
            </a:r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滴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靈敏度</a:t>
            </a:r>
            <a:r>
              <a:rPr lang="en-US" altLang="zh-TW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zh-TW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TW" altLang="en-US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5 </a:t>
            </a:r>
            <a:r>
              <a:rPr lang="en-US" altLang="zh-TW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ng/ </a:t>
            </a:r>
            <a:r>
              <a:rPr lang="en-US" altLang="zh-TW" sz="12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ml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49" name="Picture 2" descr="D:\My Documents\Downloads\messageImage_1590726497271.jpg"/>
          <p:cNvPicPr>
            <a:picLocks noChangeAspect="1" noChangeArrowheads="1"/>
          </p:cNvPicPr>
          <p:nvPr/>
        </p:nvPicPr>
        <p:blipFill rotWithShape="1">
          <a:blip r:embed="rId3" cstate="print"/>
          <a:srcRect l="-5853" t="27" r="-8312" b="-1242"/>
          <a:stretch/>
        </p:blipFill>
        <p:spPr bwMode="auto">
          <a:xfrm>
            <a:off x="-61784" y="6833286"/>
            <a:ext cx="6919784" cy="2961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55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</TotalTime>
  <Words>171</Words>
  <Application>Microsoft Office PowerPoint</Application>
  <PresentationFormat>A4 紙張 (210x297 公釐)</PresentationFormat>
  <Paragraphs>34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Microsoft YaHei</vt:lpstr>
      <vt:lpstr>Microsoft YaHei Light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冷泉港生技 Cold Spring Biotech CSB COVID-19 Ag Rapid Test 抗原快篩試劑 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冷泉港生技 COVID-19 N 抗原快篩試劑“N-sure”</dc:title>
  <dc:creator>Microsoft 帳戶</dc:creator>
  <cp:lastModifiedBy>Microsoft 帳戶</cp:lastModifiedBy>
  <cp:revision>80</cp:revision>
  <cp:lastPrinted>2020-11-06T03:52:07Z</cp:lastPrinted>
  <dcterms:created xsi:type="dcterms:W3CDTF">2020-11-02T02:09:17Z</dcterms:created>
  <dcterms:modified xsi:type="dcterms:W3CDTF">2020-11-16T03:19:16Z</dcterms:modified>
</cp:coreProperties>
</file>